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notesMasterIdLst>
    <p:notesMasterId r:id="rId1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81" d="100"/>
          <a:sy n="81" d="100"/>
        </p:scale>
        <p:origin x="725" y="58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 /><Relationship Id="rId13" Type="http://schemas.openxmlformats.org/officeDocument/2006/relationships/tableStyles" Target="tableStyles.xml" /><Relationship Id="rId14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2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idx="3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 ?>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 ?>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 ?>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 ?>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 ?>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 ?>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8A85CFFC-8CEB-5AE9-2361-A6825C1B8E5C}" type="slidenum">
              <a:rPr/>
              <a:t>1</a:t>
            </a:fld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404BD11-8F86-4A02-8829-153E55B02C67}" type="slidenum">
              <a:rPr/>
              <a:t>2</a:t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7788146D-021F-7566-0462-B30122910A9A}" type="slidenum">
              <a:rPr/>
              <a:t>3</a:t>
            </a:fld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C9618A6A-E5E0-F6D7-6C44-360A5CC0DA04}" type="slidenum">
              <a:rPr/>
              <a:t>4</a:t>
            </a:fld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8BEDC359-76A7-8551-5126-4FEB2D867164}" type="slidenum">
              <a:rPr/>
              <a:t>5</a:t>
            </a:fld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6B92A801-045C-C953-74ED-A46B606DE9AD}" type="slidenum">
              <a:rPr/>
              <a:t>6</a:t>
            </a:fld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6B92A801-045C-C953-74ED-A46B606DE9AD}" type="slidenum">
              <a:rPr/>
              <a:t>7</a:t>
            </a:fld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de-DE"/>
              <a:t>Master-Untertitelformat bearbeiten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5AF5037-1CDE-45D6-91CA-47AC82748E15}" type="datetimeFigureOut">
              <a:rPr lang="de-DE"/>
              <a:t>07.09.2024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FDB5689-9D7F-4D2D-A4B5-F08F43C7F0E4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Titel und vertikaler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5AF5037-1CDE-45D6-91CA-47AC82748E15}" type="datetimeFigureOut">
              <a:rPr lang="de-DE"/>
              <a:t>07.09.2024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FDB5689-9D7F-4D2D-A4B5-F08F43C7F0E4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Vertikaler Titel u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5AF5037-1CDE-45D6-91CA-47AC82748E15}" type="datetimeFigureOut">
              <a:rPr lang="de-DE"/>
              <a:t>07.09.2024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FDB5689-9D7F-4D2D-A4B5-F08F43C7F0E4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5AF5037-1CDE-45D6-91CA-47AC82748E15}" type="datetimeFigureOut">
              <a:rPr lang="de-DE"/>
              <a:t>07.09.2024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FDB5689-9D7F-4D2D-A4B5-F08F43C7F0E4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Abschnitts-&#10;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5AF5037-1CDE-45D6-91CA-47AC82748E15}" type="datetimeFigureOut">
              <a:rPr lang="de-DE"/>
              <a:t>07.09.2024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FDB5689-9D7F-4D2D-A4B5-F08F43C7F0E4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5AF5037-1CDE-45D6-91CA-47AC82748E15}" type="datetimeFigureOut">
              <a:rPr lang="de-DE"/>
              <a:t>07.09.2024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FDB5689-9D7F-4D2D-A4B5-F08F43C7F0E4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Vergleich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5AF5037-1CDE-45D6-91CA-47AC82748E15}" type="datetimeFigureOut">
              <a:rPr lang="de-DE"/>
              <a:t>07.09.2024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FDB5689-9D7F-4D2D-A4B5-F08F43C7F0E4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5AF5037-1CDE-45D6-91CA-47AC82748E15}" type="datetimeFigureOut">
              <a:rPr lang="de-DE"/>
              <a:t>07.09.2024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FDB5689-9D7F-4D2D-A4B5-F08F43C7F0E4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5AF5037-1CDE-45D6-91CA-47AC82748E15}" type="datetimeFigureOut">
              <a:rPr lang="de-DE"/>
              <a:t>07.09.2024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FDB5689-9D7F-4D2D-A4B5-F08F43C7F0E4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Inhalt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5AF5037-1CDE-45D6-91CA-47AC82748E15}" type="datetimeFigureOut">
              <a:rPr lang="de-DE"/>
              <a:t>07.09.2024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FDB5689-9D7F-4D2D-A4B5-F08F43C7F0E4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Bild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5AF5037-1CDE-45D6-91CA-47AC82748E15}" type="datetimeFigureOut">
              <a:rPr lang="de-DE"/>
              <a:t>07.09.2024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FDB5689-9D7F-4D2D-A4B5-F08F43C7F0E4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5AF5037-1CDE-45D6-91CA-47AC82748E15}" type="datetimeFigureOut">
              <a:rPr lang="de-DE"/>
              <a:t>07.09.2024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FDB5689-9D7F-4D2D-A4B5-F08F43C7F0E4}" type="slidenum">
              <a:rPr lang="de-DE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4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5.png"/><Relationship Id="rId6" Type="http://schemas.openxmlformats.org/officeDocument/2006/relationships/image" Target="../media/image6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politischebildung.schule.bayern.de" TargetMode="External"/><Relationship Id="rId4" Type="http://schemas.openxmlformats.org/officeDocument/2006/relationships/hyperlink" Target="https://www.km.bayern.de/ministerium/bildungspolitische-schwerpunktthemen/verfassungsviertelstunde" TargetMode="External"/><Relationship Id="rId5" Type="http://schemas.openxmlformats.org/officeDocument/2006/relationships/image" Target="../media/image1.png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accent1">
            <a:lumMod val="20000"/>
            <a:lumOff val="80000"/>
          </a:schemeClr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 bwMode="auto">
          <a:xfrm>
            <a:off x="922438" y="883920"/>
            <a:ext cx="10332720" cy="415613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de-DE" b="1"/>
              <a:t>Konzept zur Verfassungsviertelstunde in den 6. und 8. Klassen</a:t>
            </a:r>
            <a:br>
              <a:rPr lang="de-DE"/>
            </a:br>
            <a:r>
              <a:rPr lang="de-DE" b="1"/>
              <a:t>für das Schuljahr 2024/2025</a:t>
            </a:r>
            <a:br>
              <a:rPr lang="de-DE"/>
            </a:br>
            <a:br>
              <a:rPr lang="de-DE"/>
            </a:br>
            <a:r>
              <a:rPr lang="de-DE" sz="3100"/>
              <a:t>(gemäß KMS vom 06.06.2024)</a:t>
            </a:r>
            <a:endParaRPr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auto">
          <a:xfrm>
            <a:off x="6844352" y="5787709"/>
            <a:ext cx="4997354" cy="722273"/>
          </a:xfrm>
        </p:spPr>
        <p:txBody>
          <a:bodyPr/>
          <a:lstStyle/>
          <a:p>
            <a:pPr>
              <a:defRPr/>
            </a:pPr>
            <a:r>
              <a:rPr lang="de-DE" sz="1400" b="1"/>
              <a:t>PETER-HENLEIN-REALSCHULE</a:t>
            </a:r>
            <a:endParaRPr/>
          </a:p>
          <a:p>
            <a:pPr>
              <a:defRPr/>
            </a:pPr>
            <a:r>
              <a:rPr lang="de-DE" sz="1400"/>
              <a:t>Staatliche Realschule Nürnberg I</a:t>
            </a:r>
            <a:endParaRPr/>
          </a:p>
          <a:p>
            <a:pPr>
              <a:defRPr/>
            </a:pPr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/>
        </p:blipFill>
        <p:spPr bwMode="auto">
          <a:xfrm>
            <a:off x="7641479" y="5852297"/>
            <a:ext cx="462424" cy="462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rafik 1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/>
        </p:blipFill>
        <p:spPr bwMode="auto">
          <a:xfrm>
            <a:off x="10569495" y="5852297"/>
            <a:ext cx="1371326" cy="462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accent1">
            <a:lumMod val="20000"/>
            <a:lumOff val="80000"/>
          </a:schemeClr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 bwMode="auto">
          <a:xfrm>
            <a:off x="838200" y="932688"/>
            <a:ext cx="10515600" cy="758000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de-DE" b="1"/>
            </a:br>
            <a:r>
              <a:rPr lang="de-DE" b="1" u="sng"/>
              <a:t>Ziele der Verfassungsviertelstunde</a:t>
            </a:r>
            <a:br>
              <a:rPr lang="de-DE"/>
            </a:b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Stärkung des Bewusstseins für die fundamentale Bedeutung der Verfassungswerte für das Leben des Einzelnen, das gesellschaftliche Zusammenleben und die Legitimität der staatlichen Ordnung </a:t>
            </a:r>
            <a:endParaRPr/>
          </a:p>
          <a:p>
            <a:pPr marL="0" indent="0">
              <a:buNone/>
              <a:defRPr/>
            </a:pPr>
            <a:endParaRPr lang="de-DE"/>
          </a:p>
          <a:p>
            <a:pPr>
              <a:defRPr/>
            </a:pPr>
            <a:r>
              <a:rPr lang="de-DE"/>
              <a:t>Förderung demokratischer Grundhaltungen wie Toleranz, Gemeinsinn sowie der Fähigkeit zu Perspektivwechsel</a:t>
            </a:r>
            <a:endParaRPr/>
          </a:p>
          <a:p>
            <a:pPr marL="0" indent="0">
              <a:buNone/>
              <a:defRPr/>
            </a:pPr>
            <a:endParaRPr lang="de-DE"/>
          </a:p>
          <a:p>
            <a:pPr>
              <a:defRPr/>
            </a:pPr>
            <a:r>
              <a:rPr lang="de-DE"/>
              <a:t>Beitrag zu einer lebendigen Verfassungskultur</a:t>
            </a:r>
            <a:endParaRPr/>
          </a:p>
          <a:p>
            <a:pPr marL="0" indent="0">
              <a:buNone/>
              <a:defRPr/>
            </a:pPr>
            <a:endParaRPr lang="de-DE"/>
          </a:p>
          <a:p>
            <a:pPr marL="0" indent="0">
              <a:buNone/>
              <a:defRPr/>
            </a:pPr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/>
        </p:blipFill>
        <p:spPr bwMode="auto">
          <a:xfrm>
            <a:off x="7641479" y="5852297"/>
            <a:ext cx="462424" cy="462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rafik 1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/>
        </p:blipFill>
        <p:spPr bwMode="auto">
          <a:xfrm>
            <a:off x="10569495" y="5852297"/>
            <a:ext cx="1371326" cy="46242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feld 7"/>
          <p:cNvSpPr txBox="1"/>
          <p:nvPr/>
        </p:nvSpPr>
        <p:spPr bwMode="auto">
          <a:xfrm>
            <a:off x="8238451" y="5807631"/>
            <a:ext cx="25270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1200" b="1"/>
              <a:t>PETER-HENLEIN-REALSCHULE</a:t>
            </a:r>
            <a:endParaRPr/>
          </a:p>
          <a:p>
            <a:pPr>
              <a:defRPr/>
            </a:pPr>
            <a:r>
              <a:rPr lang="de-DE" sz="1200"/>
              <a:t>Staatliche Realschule Nürnberg I</a:t>
            </a:r>
            <a:endParaRPr/>
          </a:p>
          <a:p>
            <a:pPr>
              <a:defRPr/>
            </a:pPr>
            <a:endParaRPr lang="de-DE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accent1">
            <a:lumMod val="20000"/>
            <a:lumOff val="80000"/>
          </a:schemeClr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de-DE" sz="4000" b="1" u="sng"/>
              <a:t>Vorgaben:</a:t>
            </a:r>
            <a:endParaRPr lang="de-DE" sz="4000" u="sng"/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 bwMode="auto">
          <a:xfrm>
            <a:off x="739558" y="1433960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de-DE"/>
              <a:t>in allen Fächern</a:t>
            </a:r>
            <a:endParaRPr/>
          </a:p>
          <a:p>
            <a:pPr>
              <a:defRPr/>
            </a:pPr>
            <a:r>
              <a:rPr lang="de-DE"/>
              <a:t>6. und 8. Jahrgang</a:t>
            </a:r>
            <a:endParaRPr/>
          </a:p>
          <a:p>
            <a:pPr>
              <a:defRPr/>
            </a:pPr>
            <a:r>
              <a:rPr lang="de-DE"/>
              <a:t>in der regulären Unterrichtszeit</a:t>
            </a:r>
            <a:endParaRPr/>
          </a:p>
          <a:p>
            <a:pPr>
              <a:defRPr/>
            </a:pPr>
            <a:r>
              <a:rPr lang="de-DE"/>
              <a:t>im Klassenverband</a:t>
            </a:r>
            <a:endParaRPr/>
          </a:p>
          <a:p>
            <a:pPr>
              <a:defRPr/>
            </a:pPr>
            <a:r>
              <a:rPr lang="de-DE"/>
              <a:t>wöchentlich à 15 Min (oder in Ausnahmefällen vierzehntägig 30 Min bzw. 45 Min alle 3 Wochen)</a:t>
            </a:r>
            <a:endParaRPr/>
          </a:p>
          <a:p>
            <a:pPr>
              <a:defRPr/>
            </a:pPr>
            <a:r>
              <a:rPr lang="de-DE"/>
              <a:t>mit einfacher Dokumentation</a:t>
            </a:r>
            <a:endParaRPr/>
          </a:p>
          <a:p>
            <a:pPr>
              <a:defRPr/>
            </a:pPr>
            <a:r>
              <a:rPr lang="de-DE"/>
              <a:t>Sichtbarkeit</a:t>
            </a:r>
            <a:endParaRPr/>
          </a:p>
          <a:p>
            <a:pPr>
              <a:defRPr/>
            </a:pPr>
            <a:r>
              <a:rPr lang="de-DE"/>
              <a:t>keine Leistungserhebungen, keine Bewertung</a:t>
            </a:r>
            <a:endParaRPr/>
          </a:p>
          <a:p>
            <a:pPr marL="0" indent="0">
              <a:buNone/>
              <a:defRPr/>
            </a:pPr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/>
        </p:blipFill>
        <p:spPr bwMode="auto">
          <a:xfrm>
            <a:off x="7641479" y="5852297"/>
            <a:ext cx="462424" cy="462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rafik 1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/>
        </p:blipFill>
        <p:spPr bwMode="auto">
          <a:xfrm>
            <a:off x="10569495" y="5852297"/>
            <a:ext cx="1371326" cy="46242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feld 7"/>
          <p:cNvSpPr txBox="1"/>
          <p:nvPr/>
        </p:nvSpPr>
        <p:spPr bwMode="auto">
          <a:xfrm>
            <a:off x="8238451" y="5807631"/>
            <a:ext cx="25270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1200" b="1"/>
              <a:t>PETER-HENLEIN-REALSCHULE</a:t>
            </a:r>
            <a:endParaRPr/>
          </a:p>
          <a:p>
            <a:pPr>
              <a:defRPr/>
            </a:pPr>
            <a:r>
              <a:rPr lang="de-DE" sz="1200"/>
              <a:t>Staatliche Realschule Nürnberg I</a:t>
            </a:r>
            <a:endParaRPr/>
          </a:p>
          <a:p>
            <a:pPr>
              <a:defRPr/>
            </a:pPr>
            <a:endParaRPr lang="de-DE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accent1">
            <a:lumMod val="20000"/>
            <a:lumOff val="80000"/>
          </a:schemeClr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de-DE" sz="4000" b="1" u="sng"/>
              <a:t>Beispiele zur Themensetzung</a:t>
            </a:r>
            <a:endParaRPr/>
          </a:p>
        </p:txBody>
      </p:sp>
      <p:pic>
        <p:nvPicPr>
          <p:cNvPr id="2" name="Inhaltsplatzhalter 1"/>
          <p:cNvPicPr>
            <a:picLocks noChangeAspect="1" noGrp="1"/>
          </p:cNvPicPr>
          <p:nvPr>
            <p:ph idx="1"/>
          </p:nvPr>
        </p:nvPicPr>
        <p:blipFill>
          <a:blip r:embed="rId3"/>
          <a:stretch/>
        </p:blipFill>
        <p:spPr bwMode="auto">
          <a:xfrm>
            <a:off x="838200" y="2380685"/>
            <a:ext cx="10515600" cy="130358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/>
        </p:blipFill>
        <p:spPr bwMode="auto">
          <a:xfrm>
            <a:off x="7641479" y="5852297"/>
            <a:ext cx="462424" cy="462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rafik 1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/>
        </p:blipFill>
        <p:spPr bwMode="auto">
          <a:xfrm>
            <a:off x="10569495" y="5852297"/>
            <a:ext cx="1371326" cy="46242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feld 7"/>
          <p:cNvSpPr txBox="1"/>
          <p:nvPr/>
        </p:nvSpPr>
        <p:spPr bwMode="auto">
          <a:xfrm>
            <a:off x="8238451" y="5807631"/>
            <a:ext cx="25270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1200" b="1"/>
              <a:t>PETER-HENLEIN-REALSCHULE</a:t>
            </a:r>
            <a:endParaRPr/>
          </a:p>
          <a:p>
            <a:pPr>
              <a:defRPr/>
            </a:pPr>
            <a:r>
              <a:rPr lang="de-DE" sz="1200"/>
              <a:t>Staatliche Realschule Nürnberg I</a:t>
            </a:r>
            <a:endParaRPr/>
          </a:p>
          <a:p>
            <a:pPr>
              <a:defRPr/>
            </a:pPr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>
            <a:off x="797704" y="3949291"/>
            <a:ext cx="10556096" cy="114209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accent1">
            <a:lumMod val="20000"/>
            <a:lumOff val="80000"/>
          </a:schemeClr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de-DE" sz="4000" b="1" u="sng"/>
              <a:t>Beispiele zur Themensetzung</a:t>
            </a:r>
            <a:endParaRPr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/>
        </p:blipFill>
        <p:spPr bwMode="auto">
          <a:xfrm>
            <a:off x="7641479" y="5852297"/>
            <a:ext cx="462424" cy="462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rafik 1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/>
        </p:blipFill>
        <p:spPr bwMode="auto">
          <a:xfrm>
            <a:off x="10569495" y="5852297"/>
            <a:ext cx="1371326" cy="46242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feld 7"/>
          <p:cNvSpPr txBox="1"/>
          <p:nvPr/>
        </p:nvSpPr>
        <p:spPr bwMode="auto">
          <a:xfrm>
            <a:off x="8238451" y="5807631"/>
            <a:ext cx="25270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1200" b="1"/>
              <a:t>PETER-HENLEIN-REALSCHULE</a:t>
            </a:r>
            <a:endParaRPr/>
          </a:p>
          <a:p>
            <a:pPr>
              <a:defRPr/>
            </a:pPr>
            <a:r>
              <a:rPr lang="de-DE" sz="1200"/>
              <a:t>Staatliche Realschule Nürnberg I</a:t>
            </a:r>
            <a:endParaRPr/>
          </a:p>
          <a:p>
            <a:pPr>
              <a:defRPr/>
            </a:pPr>
            <a:endParaRPr lang="de-DE"/>
          </a:p>
        </p:txBody>
      </p:sp>
      <p:pic>
        <p:nvPicPr>
          <p:cNvPr id="6" name="Inhaltsplatzhalter 5"/>
          <p:cNvPicPr>
            <a:picLocks noChangeAspect="1" noGrp="1"/>
          </p:cNvPicPr>
          <p:nvPr>
            <p:ph idx="1"/>
          </p:nvPr>
        </p:nvPicPr>
        <p:blipFill>
          <a:blip r:embed="rId5"/>
          <a:stretch/>
        </p:blipFill>
        <p:spPr bwMode="auto">
          <a:xfrm>
            <a:off x="691896" y="1944837"/>
            <a:ext cx="10515600" cy="1484163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>
            <a:off x="691896" y="3630029"/>
            <a:ext cx="10515600" cy="130364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accent1">
            <a:lumMod val="20000"/>
            <a:lumOff val="80000"/>
          </a:schemeClr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de-DE" sz="4000" b="1" u="sng"/>
              <a:t>Umsetzung an der PHR</a:t>
            </a:r>
            <a:endParaRPr/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 bwMode="auto">
          <a:xfrm>
            <a:off x="838200" y="1825625"/>
            <a:ext cx="10515600" cy="392290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de-DE"/>
              <a:t>Lehrkräfte im 6. + 8. Jahrgang sind nach Fächern für einen Turnus</a:t>
            </a:r>
            <a:endParaRPr/>
          </a:p>
          <a:p>
            <a:pPr marL="0" indent="0">
              <a:buNone/>
              <a:defRPr/>
            </a:pPr>
            <a:r>
              <a:rPr lang="de-DE"/>
              <a:t>   gemäß Wochenstundenzahl vorgesehen</a:t>
            </a:r>
            <a:endParaRPr/>
          </a:p>
          <a:p>
            <a:pPr>
              <a:defRPr/>
            </a:pPr>
            <a:r>
              <a:rPr lang="de-DE"/>
              <a:t>Ausgenommen sind Fächer, die in Klassenkoppeln unterrichtet werden (K/</a:t>
            </a:r>
            <a:r>
              <a:rPr lang="de-DE"/>
              <a:t>Ev</a:t>
            </a:r>
            <a:r>
              <a:rPr lang="de-DE"/>
              <a:t>/Eth/</a:t>
            </a:r>
            <a:r>
              <a:rPr lang="de-DE"/>
              <a:t>Isl</a:t>
            </a:r>
            <a:r>
              <a:rPr lang="de-DE"/>
              <a:t>, </a:t>
            </a:r>
            <a:r>
              <a:rPr lang="de-DE"/>
              <a:t>Sp</a:t>
            </a:r>
            <a:r>
              <a:rPr lang="de-DE"/>
              <a:t>)</a:t>
            </a:r>
            <a:endParaRPr/>
          </a:p>
          <a:p>
            <a:pPr>
              <a:defRPr/>
            </a:pPr>
            <a:r>
              <a:rPr lang="de-DE"/>
              <a:t>Fächer mit geteilten Klassen (W/</a:t>
            </a:r>
            <a:r>
              <a:rPr lang="de-DE"/>
              <a:t>Ku</a:t>
            </a:r>
            <a:r>
              <a:rPr lang="de-DE"/>
              <a:t>, IT): Bitte absprechen</a:t>
            </a:r>
            <a:endParaRPr/>
          </a:p>
          <a:p>
            <a:pPr>
              <a:defRPr/>
            </a:pPr>
            <a:r>
              <a:rPr lang="de-DE"/>
              <a:t>15 Minuten pro Woche  freie Wahl der Stunde</a:t>
            </a:r>
            <a:endParaRPr/>
          </a:p>
          <a:p>
            <a:pPr>
              <a:defRPr/>
            </a:pPr>
            <a:r>
              <a:rPr lang="de-DE"/>
              <a:t>Vertretungslehrkräfte können auch übernehmen</a:t>
            </a:r>
            <a:endParaRPr/>
          </a:p>
          <a:p>
            <a:pPr>
              <a:defRPr/>
            </a:pPr>
            <a:r>
              <a:rPr lang="de-DE"/>
              <a:t>Themen sind frei wählbar</a:t>
            </a:r>
            <a:endParaRPr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/>
        </p:blipFill>
        <p:spPr bwMode="auto">
          <a:xfrm>
            <a:off x="7641479" y="5852297"/>
            <a:ext cx="462424" cy="462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rafik 1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/>
        </p:blipFill>
        <p:spPr bwMode="auto">
          <a:xfrm>
            <a:off x="10569495" y="5852297"/>
            <a:ext cx="1371326" cy="46242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feld 7"/>
          <p:cNvSpPr txBox="1"/>
          <p:nvPr/>
        </p:nvSpPr>
        <p:spPr bwMode="auto">
          <a:xfrm>
            <a:off x="8238451" y="5807631"/>
            <a:ext cx="25270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1200" b="1"/>
              <a:t>PETER-HENLEIN-REALSCHULE</a:t>
            </a:r>
            <a:endParaRPr/>
          </a:p>
          <a:p>
            <a:pPr>
              <a:defRPr/>
            </a:pPr>
            <a:r>
              <a:rPr lang="de-DE" sz="1200"/>
              <a:t>Staatliche Realschule Nürnberg I</a:t>
            </a:r>
            <a:endParaRPr/>
          </a:p>
          <a:p>
            <a:pPr>
              <a:defRPr/>
            </a:pPr>
            <a:endParaRPr lang="de-DE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accent1">
            <a:lumMod val="20000"/>
            <a:lumOff val="80000"/>
          </a:schemeClr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de-DE" sz="4000" b="1" u="sng"/>
              <a:t>Weitere Infos:</a:t>
            </a:r>
            <a:endParaRPr/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 bwMode="auto">
          <a:xfrm>
            <a:off x="838200" y="1825625"/>
            <a:ext cx="10515600" cy="392290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de-DE" u="sng">
                <a:hlinkClick r:id="rId3" tooltip="https://www.politischebildung.schule.bayern.de"/>
              </a:rPr>
              <a:t>https://www.politischebildung.schule.bayern.de</a:t>
            </a:r>
            <a:endParaRPr lang="de-DE"/>
          </a:p>
          <a:p>
            <a:pPr>
              <a:defRPr/>
            </a:pPr>
            <a:r>
              <a:rPr lang="de-DE" u="sng">
                <a:hlinkClick r:id="rId4" tooltip="https://www.km.bayern.de/ministerium/bildungspolitische-schwerpunktthemen/verfassungsviertelstunde"/>
              </a:rPr>
              <a:t>https://www.km.bayern.de/ministerium/bildungspolitische-schwerpunktthemen/verfassungsviertelstunde</a:t>
            </a:r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/>
        </p:blipFill>
        <p:spPr bwMode="auto">
          <a:xfrm>
            <a:off x="7641479" y="5852297"/>
            <a:ext cx="462424" cy="462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rafik 1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/>
        </p:blipFill>
        <p:spPr bwMode="auto">
          <a:xfrm>
            <a:off x="10569495" y="5852297"/>
            <a:ext cx="1371326" cy="46242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feld 7"/>
          <p:cNvSpPr txBox="1"/>
          <p:nvPr/>
        </p:nvSpPr>
        <p:spPr bwMode="auto">
          <a:xfrm>
            <a:off x="8238451" y="5807631"/>
            <a:ext cx="25270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1200" b="1"/>
              <a:t>PETER-HENLEIN-REALSCHULE</a:t>
            </a:r>
            <a:endParaRPr/>
          </a:p>
          <a:p>
            <a:pPr>
              <a:defRPr/>
            </a:pPr>
            <a:r>
              <a:rPr lang="de-DE" sz="1200"/>
              <a:t>Staatliche Realschule Nürnberg I</a:t>
            </a:r>
            <a:endParaRPr/>
          </a:p>
          <a:p>
            <a:pPr>
              <a:defRPr/>
            </a:pPr>
            <a:endParaRPr lang="de-DE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ONLYOFFICE/7.5.1.23</Application>
  <DocSecurity>0</DocSecurity>
  <PresentationFormat>Breitbild</PresentationFormat>
  <Paragraphs>0</Paragraphs>
  <Slides>7</Slides>
  <Notes>7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Verfassungsviertelstunde = VVS</dc:title>
  <dc:subject/>
  <dc:creator>Hahn-Zeiser Susanne</dc:creator>
  <cp:keywords/>
  <dc:description/>
  <dc:identifier/>
  <dc:language/>
  <cp:lastModifiedBy>Susanne Hahn-Zeiser</cp:lastModifiedBy>
  <cp:revision>19</cp:revision>
  <dcterms:created xsi:type="dcterms:W3CDTF">2024-09-06T08:57:23Z</dcterms:created>
  <dcterms:modified xsi:type="dcterms:W3CDTF">2024-09-09T14:53:24Z</dcterms:modified>
  <cp:category/>
  <cp:contentStatus/>
  <cp:version/>
</cp:coreProperties>
</file>